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</p:sldMasterIdLst>
  <p:notesMasterIdLst>
    <p:notesMasterId r:id="rId25"/>
  </p:notesMasterIdLst>
  <p:sldIdLst>
    <p:sldId id="318" r:id="rId3"/>
    <p:sldId id="319" r:id="rId4"/>
    <p:sldId id="320" r:id="rId5"/>
    <p:sldId id="317" r:id="rId6"/>
    <p:sldId id="313" r:id="rId7"/>
    <p:sldId id="308" r:id="rId8"/>
    <p:sldId id="316" r:id="rId9"/>
    <p:sldId id="310" r:id="rId10"/>
    <p:sldId id="307" r:id="rId11"/>
    <p:sldId id="306" r:id="rId12"/>
    <p:sldId id="309" r:id="rId13"/>
    <p:sldId id="301" r:id="rId14"/>
    <p:sldId id="298" r:id="rId15"/>
    <p:sldId id="295" r:id="rId16"/>
    <p:sldId id="302" r:id="rId17"/>
    <p:sldId id="312" r:id="rId18"/>
    <p:sldId id="322" r:id="rId19"/>
    <p:sldId id="323" r:id="rId20"/>
    <p:sldId id="324" r:id="rId21"/>
    <p:sldId id="325" r:id="rId22"/>
    <p:sldId id="288" r:id="rId23"/>
    <p:sldId id="297" r:id="rId24"/>
  </p:sldIdLst>
  <p:sldSz cx="12192000" cy="6858000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21E"/>
    <a:srgbClr val="201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8" autoAdjust="0"/>
  </p:normalViewPr>
  <p:slideViewPr>
    <p:cSldViewPr snapToGrid="0">
      <p:cViewPr varScale="1">
        <p:scale>
          <a:sx n="65" d="100"/>
          <a:sy n="65" d="100"/>
        </p:scale>
        <p:origin x="53" y="3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1E4E6-E410-46C3-BD0D-54A30FA8403C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A2717-6023-4F4D-832E-AD68CD945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27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A2717-6023-4F4D-832E-AD68CD945D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37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A2717-6023-4F4D-832E-AD68CD945D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4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A2717-6023-4F4D-832E-AD68CD945DC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7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24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09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1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03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09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31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51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52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71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7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4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&#1073;&#1077;&#1088;&#1077;&#1075;&#1076;&#1086;&#1073;&#1088;&#1099;&#1093;&#1076;&#1077;&#1083;.&#1088;&#1092;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&#1085;&#1072;&#1091;&#1095;&#1080;&#1084;.online/cultural-skills-2022" TargetMode="External"/><Relationship Id="rId2" Type="http://schemas.openxmlformats.org/officeDocument/2006/relationships/hyperlink" Target="mailto:Culture_Fest@fedcdo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urok.fedcdo.r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mailto:ecobio@dumspb.ru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&#1073;&#1077;&#1088;&#1077;&#1075;&#1076;&#1086;&#1073;&#1088;&#1099;&#1093;&#1076;&#1077;&#1083;.&#1088;&#1092;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5433" y="3700440"/>
            <a:ext cx="9147705" cy="24299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экологических событий </a:t>
            </a:r>
            <a:b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Опорного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эколого-биологической направленности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(ОЦЭБН)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950" y="349028"/>
            <a:ext cx="800330" cy="7294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0076" y="6046267"/>
            <a:ext cx="32981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сентября  2022  год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" y="1234543"/>
            <a:ext cx="2743199" cy="5822748"/>
          </a:xfrm>
          <a:prstGeom prst="rect">
            <a:avLst/>
          </a:prstGeom>
        </p:spPr>
      </p:pic>
      <p:pic>
        <p:nvPicPr>
          <p:cNvPr id="8" name="Picture 2" descr="E:\ЛОГОТИП Комитета 2018\Лого цве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87"/>
            <a:ext cx="2004646" cy="145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16950" y="468152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ОЦЭБЦ 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Полищук Татьяна Павловна 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ecobio@dumspb.ru </a:t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812) 417-27-25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+7-921-305-88-23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60431" y="349028"/>
            <a:ext cx="79716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нетиповое образовательное учреждение</a:t>
            </a:r>
            <a:b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учащейся молодежи Санкт-Петербурга</a:t>
            </a:r>
            <a:b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8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0" t="17577" r="23372" b="19182"/>
          <a:stretch/>
        </p:blipFill>
        <p:spPr bwMode="auto">
          <a:xfrm>
            <a:off x="6957649" y="106308"/>
            <a:ext cx="2186351" cy="222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8" t="27404" r="13654" b="27524"/>
          <a:stretch/>
        </p:blipFill>
        <p:spPr bwMode="auto">
          <a:xfrm>
            <a:off x="9601199" y="106308"/>
            <a:ext cx="2954215" cy="187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t="19592" r="21216" b="22235"/>
          <a:stretch/>
        </p:blipFill>
        <p:spPr bwMode="auto">
          <a:xfrm>
            <a:off x="9601199" y="2140475"/>
            <a:ext cx="2867511" cy="232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6" t="28493" r="22497" b="34872"/>
          <a:stretch/>
        </p:blipFill>
        <p:spPr bwMode="auto">
          <a:xfrm>
            <a:off x="3842601" y="254109"/>
            <a:ext cx="2788546" cy="15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28765" r="29987" b="32972"/>
          <a:stretch/>
        </p:blipFill>
        <p:spPr bwMode="auto">
          <a:xfrm>
            <a:off x="3979911" y="1831529"/>
            <a:ext cx="2592546" cy="174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12834" r="26311" b="17478"/>
          <a:stretch/>
        </p:blipFill>
        <p:spPr bwMode="auto">
          <a:xfrm>
            <a:off x="9601199" y="4580685"/>
            <a:ext cx="2471247" cy="250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11886" r="12467" b="19078"/>
          <a:stretch/>
        </p:blipFill>
        <p:spPr bwMode="auto">
          <a:xfrm>
            <a:off x="433757" y="254110"/>
            <a:ext cx="3399689" cy="232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6" t="15799" r="20220" b="30313"/>
          <a:stretch/>
        </p:blipFill>
        <p:spPr bwMode="auto">
          <a:xfrm>
            <a:off x="6706618" y="2460741"/>
            <a:ext cx="2624954" cy="186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17496" r="4653" b="19003"/>
          <a:stretch/>
        </p:blipFill>
        <p:spPr bwMode="auto">
          <a:xfrm>
            <a:off x="416167" y="2701884"/>
            <a:ext cx="3417280" cy="187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12551" r="6652" b="21177"/>
          <a:stretch/>
        </p:blipFill>
        <p:spPr bwMode="auto">
          <a:xfrm>
            <a:off x="375551" y="4677508"/>
            <a:ext cx="3457896" cy="206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14198" r="20841" b="25232"/>
          <a:stretch/>
        </p:blipFill>
        <p:spPr bwMode="auto">
          <a:xfrm>
            <a:off x="5363396" y="4573708"/>
            <a:ext cx="3886111" cy="215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23121" r="8820" b="31646"/>
          <a:stretch/>
        </p:blipFill>
        <p:spPr bwMode="auto">
          <a:xfrm rot="16200000">
            <a:off x="3029518" y="4529501"/>
            <a:ext cx="3166896" cy="138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3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 contrast="-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9877" cy="8526585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5" y="1625111"/>
            <a:ext cx="4757372" cy="31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431" y="741341"/>
            <a:ext cx="10279014" cy="128089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Представление экологических проектов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061" y="1625111"/>
            <a:ext cx="4757370" cy="31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r="8945"/>
          <a:stretch/>
        </p:blipFill>
        <p:spPr bwMode="auto">
          <a:xfrm>
            <a:off x="4185101" y="3739661"/>
            <a:ext cx="3704530" cy="321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5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77" y="433754"/>
            <a:ext cx="903221" cy="823280"/>
          </a:xfrm>
          <a:prstGeom prst="rect">
            <a:avLst/>
          </a:prstGeom>
        </p:spPr>
      </p:pic>
      <p:pic>
        <p:nvPicPr>
          <p:cNvPr id="4098" name="Picture 2" descr="\\10.10.10.10\docs\Отдел УВР\08. ПОЛИЩУК ТП\Фото\Фото_Био_Чудо_13.05.2021\f8e4dbc3-fceb-4d05-a659-73269a8e9396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869" y="1520086"/>
            <a:ext cx="3511061" cy="263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9421" y="321484"/>
            <a:ext cx="7643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«РАСКРАСЬ СВОЙ МИР»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 –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классы, как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учащихся </a:t>
            </a:r>
          </a:p>
        </p:txBody>
      </p:sp>
      <p:pic>
        <p:nvPicPr>
          <p:cNvPr id="5122" name="Picture 2" descr="C:\Users\uvr\Downloads\DSC_676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2"/>
          <a:stretch/>
        </p:blipFill>
        <p:spPr bwMode="auto">
          <a:xfrm>
            <a:off x="539262" y="1520086"/>
            <a:ext cx="4043972" cy="26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vr\Downloads\DSC_767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4" b="12934"/>
          <a:stretch/>
        </p:blipFill>
        <p:spPr bwMode="auto">
          <a:xfrm>
            <a:off x="5221334" y="1516497"/>
            <a:ext cx="2413377" cy="205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vr\Downloads\DSC_675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0" t="-2954" r="10377" b="12312"/>
          <a:stretch/>
        </p:blipFill>
        <p:spPr bwMode="auto">
          <a:xfrm>
            <a:off x="2654788" y="4300521"/>
            <a:ext cx="1952381" cy="22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10.10.10.10\docs\Отдел УВР\07. ПОЛИЩУК ТП\Фото\МК_16.05_Роспись футболки\298c5656-193a-4ac3-b9e9-bc4ec157b8c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869" y="4390293"/>
            <a:ext cx="16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10.10.10.10\docs\Отдел УВР\07. ПОЛИЩУК ТП\Фото\МК_16.05_Роспись футболки\5e1f62b1-c34b-4914-9767-bdbba570f47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577" y="4390293"/>
            <a:ext cx="16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vr\Downloads\DSC_768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18499" r="30275"/>
          <a:stretch/>
        </p:blipFill>
        <p:spPr bwMode="auto">
          <a:xfrm>
            <a:off x="4896077" y="3916383"/>
            <a:ext cx="3063892" cy="262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vr\Downloads\DSC_675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3" t="6955" r="5820" b="6955"/>
          <a:stretch/>
        </p:blipFill>
        <p:spPr bwMode="auto">
          <a:xfrm>
            <a:off x="457200" y="4416695"/>
            <a:ext cx="2068297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6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971" y="349029"/>
            <a:ext cx="903221" cy="82328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713271" y="760670"/>
            <a:ext cx="9753921" cy="15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b="1" dirty="0" smtClean="0"/>
              <a:t>Задача: </a:t>
            </a:r>
            <a:endParaRPr lang="ru-RU" sz="1900" b="1" dirty="0"/>
          </a:p>
          <a:p>
            <a:r>
              <a:rPr lang="ru-RU" b="1" dirty="0" smtClean="0"/>
              <a:t>организация </a:t>
            </a:r>
            <a:r>
              <a:rPr lang="ru-RU" b="1" dirty="0"/>
              <a:t>и проведение городских мероприятий экологической тематики</a:t>
            </a: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59802" y="2231983"/>
            <a:ext cx="58384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Городские экологические </a:t>
            </a:r>
            <a:r>
              <a:rPr lang="ru-RU" b="1" dirty="0">
                <a:solidFill>
                  <a:srgbClr val="0070C0"/>
                </a:solidFill>
              </a:rPr>
              <a:t>чтения </a:t>
            </a:r>
            <a:r>
              <a:rPr lang="ru-RU" dirty="0"/>
              <a:t>среди обучающихся ГБПОУ Санкт-Петербурга  </a:t>
            </a:r>
          </a:p>
          <a:p>
            <a:r>
              <a:rPr lang="ru-RU" dirty="0"/>
              <a:t>в партнерстве с СПб ГБПОУ </a:t>
            </a:r>
          </a:p>
          <a:p>
            <a:r>
              <a:rPr lang="ru-RU" b="1" dirty="0">
                <a:solidFill>
                  <a:srgbClr val="0070C0"/>
                </a:solidFill>
              </a:rPr>
              <a:t>«Колледж Водных ресурсов» 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                             </a:t>
            </a:r>
            <a:r>
              <a:rPr lang="ru-RU" b="1" dirty="0" smtClean="0"/>
              <a:t>15 февраля 2023 г. </a:t>
            </a:r>
          </a:p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Региональная </a:t>
            </a:r>
            <a:r>
              <a:rPr lang="ru-RU" b="1" dirty="0">
                <a:solidFill>
                  <a:srgbClr val="0070C0"/>
                </a:solidFill>
              </a:rPr>
              <a:t>олимпиада по </a:t>
            </a:r>
            <a:r>
              <a:rPr lang="ru-RU" b="1" dirty="0" smtClean="0">
                <a:solidFill>
                  <a:srgbClr val="0070C0"/>
                </a:solidFill>
              </a:rPr>
              <a:t>экологии</a:t>
            </a:r>
          </a:p>
          <a:p>
            <a:r>
              <a:rPr lang="ru-RU" dirty="0" smtClean="0"/>
              <a:t>среди </a:t>
            </a:r>
            <a:r>
              <a:rPr lang="ru-RU" dirty="0"/>
              <a:t>обучающихся ГБПОУ Санкт-Петербурга 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 </a:t>
            </a:r>
            <a:r>
              <a:rPr lang="ru-RU" dirty="0"/>
              <a:t>партнерстве с СПб </a:t>
            </a:r>
            <a:r>
              <a:rPr lang="ru-RU" dirty="0" smtClean="0"/>
              <a:t>ГБПОУ</a:t>
            </a:r>
          </a:p>
          <a:p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«Пожарно-спасательный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колледж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СПбЦПС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»</a:t>
            </a:r>
            <a:r>
              <a:rPr lang="ru-RU" b="1" dirty="0" smtClean="0"/>
              <a:t> </a:t>
            </a:r>
            <a:r>
              <a:rPr lang="ru-RU" dirty="0" smtClean="0"/>
              <a:t>, </a:t>
            </a:r>
          </a:p>
          <a:p>
            <a:r>
              <a:rPr lang="ru-RU" b="1" dirty="0" smtClean="0"/>
              <a:t>                               27 марта 2023 г. 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Городской Фестиваль  «Раскрась свой мир»</a:t>
            </a:r>
            <a:r>
              <a:rPr lang="ru-RU" dirty="0" smtClean="0"/>
              <a:t>,  посвященный  Всемирному Дню Земли</a:t>
            </a:r>
          </a:p>
          <a:p>
            <a:r>
              <a:rPr lang="ru-RU" dirty="0" smtClean="0"/>
              <a:t>                               </a:t>
            </a:r>
            <a:r>
              <a:rPr lang="ru-RU" b="1" dirty="0" smtClean="0"/>
              <a:t>24 апреля 2023 г. </a:t>
            </a:r>
          </a:p>
        </p:txBody>
      </p:sp>
      <p:pic>
        <p:nvPicPr>
          <p:cNvPr id="4098" name="Picture 2" descr="C:\Users\uvr\Downloads\DSC_53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r="9120" b="6648"/>
          <a:stretch/>
        </p:blipFill>
        <p:spPr bwMode="auto">
          <a:xfrm>
            <a:off x="4095885" y="2262347"/>
            <a:ext cx="2000053" cy="168975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umspb.ru/files/images/DSC_143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t="5398" r="10371" b="27439"/>
          <a:stretch/>
        </p:blipFill>
        <p:spPr bwMode="auto">
          <a:xfrm>
            <a:off x="2983102" y="4208592"/>
            <a:ext cx="3112836" cy="222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16845" r="7773" b="11744"/>
          <a:stretch/>
        </p:blipFill>
        <p:spPr bwMode="auto">
          <a:xfrm>
            <a:off x="-585056" y="4208592"/>
            <a:ext cx="3404294" cy="227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t="34291" r="6959" b="22846"/>
          <a:stretch/>
        </p:blipFill>
        <p:spPr bwMode="auto">
          <a:xfrm>
            <a:off x="-266206" y="2231983"/>
            <a:ext cx="4198228" cy="171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0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818" y="278278"/>
            <a:ext cx="9802150" cy="2129959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Партнерские проекты</a:t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-   Городские </a:t>
            </a:r>
            <a:r>
              <a:rPr lang="ru-RU" sz="1800" b="1" dirty="0"/>
              <a:t>экологические чтения –  </a:t>
            </a:r>
            <a:r>
              <a:rPr lang="ru-RU" sz="1800" b="1" dirty="0" smtClean="0"/>
              <a:t>15 </a:t>
            </a:r>
            <a:r>
              <a:rPr lang="ru-RU" sz="1800" b="1" dirty="0"/>
              <a:t>февраля  </a:t>
            </a:r>
            <a:r>
              <a:rPr lang="ru-RU" sz="1800" b="1" dirty="0" smtClean="0"/>
              <a:t>2023 года</a:t>
            </a:r>
            <a:br>
              <a:rPr lang="ru-RU" sz="1800" b="1" dirty="0" smtClean="0"/>
            </a:br>
            <a:r>
              <a:rPr lang="ru-RU" sz="1800" b="1" dirty="0" smtClean="0"/>
              <a:t>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-   </a:t>
            </a:r>
            <a:r>
              <a:rPr lang="ru-RU" sz="1800" b="1" dirty="0" smtClean="0"/>
              <a:t>Региональная олимпиада по экологии -  27 марта 2023 года </a:t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9703" y="2128305"/>
            <a:ext cx="6900589" cy="45815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b="1" dirty="0" smtClean="0"/>
              <a:t>Организаторы: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</a:rPr>
              <a:t>Дворец </a:t>
            </a:r>
            <a:r>
              <a:rPr lang="ru-RU" sz="1800" b="1" dirty="0">
                <a:solidFill>
                  <a:srgbClr val="0070C0"/>
                </a:solidFill>
              </a:rPr>
              <a:t>учащейся молодежи </a:t>
            </a:r>
            <a:r>
              <a:rPr lang="ru-RU" sz="1800" b="1" dirty="0" smtClean="0">
                <a:solidFill>
                  <a:srgbClr val="0070C0"/>
                </a:solidFill>
              </a:rPr>
              <a:t>Санкт-Петербурга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</a:rPr>
              <a:t>Пожарно-спасательный </a:t>
            </a:r>
            <a:r>
              <a:rPr lang="ru-RU" sz="1800" b="1" dirty="0">
                <a:solidFill>
                  <a:srgbClr val="0070C0"/>
                </a:solidFill>
              </a:rPr>
              <a:t>колледж «</a:t>
            </a:r>
            <a:r>
              <a:rPr lang="ru-RU" sz="1800" b="1" dirty="0" err="1" smtClean="0">
                <a:solidFill>
                  <a:srgbClr val="0070C0"/>
                </a:solidFill>
              </a:rPr>
              <a:t>СПбЦПС</a:t>
            </a:r>
            <a:r>
              <a:rPr lang="ru-RU" sz="1800" b="1" dirty="0" smtClean="0">
                <a:solidFill>
                  <a:srgbClr val="0070C0"/>
                </a:solidFill>
              </a:rPr>
              <a:t>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0070C0"/>
                </a:solidFill>
              </a:rPr>
              <a:t>Колледж Водных ресурсов» </a:t>
            </a:r>
          </a:p>
          <a:p>
            <a:pPr marL="457200" lvl="1" indent="0"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/>
              <a:t>Популяризация научных </a:t>
            </a:r>
            <a:r>
              <a:rPr lang="ru-RU" dirty="0" smtClean="0"/>
              <a:t>знаний </a:t>
            </a:r>
          </a:p>
          <a:p>
            <a:r>
              <a:rPr lang="ru-RU" dirty="0" smtClean="0"/>
              <a:t>Развитие  навыков </a:t>
            </a:r>
            <a:r>
              <a:rPr lang="ru-RU" dirty="0"/>
              <a:t>научно-исследовательской </a:t>
            </a:r>
            <a:r>
              <a:rPr lang="ru-RU" dirty="0" smtClean="0"/>
              <a:t>деятельности</a:t>
            </a:r>
          </a:p>
          <a:p>
            <a:r>
              <a:rPr lang="ru-RU" dirty="0" smtClean="0"/>
              <a:t>Получение опыта проектной работы</a:t>
            </a:r>
            <a:endParaRPr lang="ru-RU" dirty="0"/>
          </a:p>
          <a:p>
            <a:r>
              <a:rPr lang="ru-RU" dirty="0" smtClean="0"/>
              <a:t>Повышение экологической грамотности и культуры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" b="30368"/>
          <a:stretch/>
        </p:blipFill>
        <p:spPr bwMode="auto">
          <a:xfrm>
            <a:off x="9622083" y="180853"/>
            <a:ext cx="1889980" cy="222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5" t="-4900" r="5034" b="20958"/>
          <a:stretch/>
        </p:blipFill>
        <p:spPr bwMode="auto">
          <a:xfrm>
            <a:off x="342047" y="1731612"/>
            <a:ext cx="4011445" cy="28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10910" r="8050" b="26790"/>
          <a:stretch/>
        </p:blipFill>
        <p:spPr bwMode="auto">
          <a:xfrm>
            <a:off x="504163" y="4763728"/>
            <a:ext cx="3849329" cy="232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7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971" y="349029"/>
            <a:ext cx="903221" cy="82328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584317" y="536959"/>
            <a:ext cx="9753921" cy="1420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b="1" dirty="0" smtClean="0"/>
              <a:t>Задачи: </a:t>
            </a:r>
          </a:p>
          <a:p>
            <a:r>
              <a:rPr lang="ru-RU" dirty="0" smtClean="0"/>
              <a:t>научно-методическая и информационная поддержка ГБПОУ; </a:t>
            </a:r>
          </a:p>
          <a:p>
            <a:r>
              <a:rPr lang="ru-RU" dirty="0" smtClean="0"/>
              <a:t>организация повышения квалификации педагогических кадров.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29908" y="1957755"/>
            <a:ext cx="73620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Информационно-методические семинары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«Практики экологического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образования» </a:t>
            </a:r>
          </a:p>
          <a:p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Октябрь, ноябрь 2022 года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29908" y="3338504"/>
            <a:ext cx="7362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Информационно-методический </a:t>
            </a:r>
            <a:r>
              <a:rPr lang="ru-RU" dirty="0" err="1" smtClean="0"/>
              <a:t>вебинар</a:t>
            </a:r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  <a:r>
              <a:rPr lang="ru-RU" dirty="0">
                <a:solidFill>
                  <a:srgbClr val="0070C0"/>
                </a:solidFill>
              </a:rPr>
              <a:t>«Технология </a:t>
            </a:r>
            <a:r>
              <a:rPr lang="ru-RU" dirty="0" smtClean="0">
                <a:solidFill>
                  <a:srgbClr val="0070C0"/>
                </a:solidFill>
              </a:rPr>
              <a:t>проектирования. Экологические мини-проекты учащихся»</a:t>
            </a:r>
          </a:p>
          <a:p>
            <a:pPr lvl="1" algn="ctr"/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Февраль 2023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года</a:t>
            </a:r>
          </a:p>
        </p:txBody>
      </p:sp>
      <p:pic>
        <p:nvPicPr>
          <p:cNvPr id="6146" name="Picture 2" descr="C:\Users\uvr\Downloads\b637399a-491e-4618-bc27-1c35e2b475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1758463"/>
            <a:ext cx="3634154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0.10.10.10\docs\Отдел УВР\07. ПОЛИЩУК ТП\Фото\Эковидение_СТАРТ_14.09\Отбор\DSC_99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4284941"/>
            <a:ext cx="3634154" cy="22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12677" y="4667787"/>
            <a:ext cx="73620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Консультации по участию в номинациях </a:t>
            </a:r>
          </a:p>
          <a:p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 smtClean="0">
                <a:solidFill>
                  <a:srgbClr val="0070C0"/>
                </a:solidFill>
              </a:rPr>
              <a:t>Фестиваля «Раскрась свой мир</a:t>
            </a:r>
            <a:r>
              <a:rPr lang="ru-RU" dirty="0" smtClean="0"/>
              <a:t>»: 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dirty="0"/>
              <a:t>Экологический проект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Экологический плакат/инсталляция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Экологический видеоролик</a:t>
            </a:r>
            <a:endParaRPr lang="ru-RU" sz="1600" dirty="0"/>
          </a:p>
          <a:p>
            <a:pPr lvl="1" algn="ctr"/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  Апрель 2023 года  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Возможности и перспективы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Мероприятия ОЦЭБН дают  возможности для реализации плана воспитательной работы ГПОУ</a:t>
            </a:r>
          </a:p>
          <a:p>
            <a:r>
              <a:rPr lang="ru-RU" dirty="0" smtClean="0"/>
              <a:t>Формирование и обучение экологического актива / экологических добровольцев </a:t>
            </a:r>
          </a:p>
          <a:p>
            <a:r>
              <a:rPr lang="ru-RU" dirty="0" smtClean="0"/>
              <a:t>Освоение проектной работы </a:t>
            </a:r>
          </a:p>
          <a:p>
            <a:r>
              <a:rPr lang="ru-RU" dirty="0" smtClean="0"/>
              <a:t>Развитие форм взаимодействия между ДУМ и ГПОУ, между ГПОУ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02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8458" y="1649047"/>
            <a:ext cx="10203542" cy="4736123"/>
          </a:xfrm>
        </p:spPr>
        <p:txBody>
          <a:bodyPr>
            <a:normAutofit fontScale="85000" lnSpcReduction="20000"/>
          </a:bodyPr>
          <a:lstStyle/>
          <a:p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17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сентября  – </a:t>
            </a:r>
            <a:endParaRPr lang="ru-RU" sz="25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Всероссийская </a:t>
            </a:r>
            <a:r>
              <a:rPr lang="ru-RU" sz="25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акция «Вода России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 </a:t>
            </a:r>
          </a:p>
          <a:p>
            <a:pPr marL="0" indent="0">
              <a:buNone/>
            </a:pP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https</a:t>
            </a:r>
            <a:r>
              <a:rPr lang="en-US" sz="25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://xn--90aafebcae8c0asf9d6d.xn--p1ai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/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(п. </a:t>
            </a:r>
            <a:r>
              <a:rPr lang="ru-RU" sz="25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Смолячково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побережье Финского залива) </a:t>
            </a:r>
            <a:endParaRPr lang="ru-RU" sz="25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24 сентября – </a:t>
            </a:r>
            <a:endParaRPr lang="ru-RU" sz="25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Международная </a:t>
            </a:r>
            <a:r>
              <a:rPr lang="ru-RU" sz="25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акция «Чистый берег» 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(побережье Невы, Финского залива и др. водоемы)</a:t>
            </a:r>
            <a:endParaRPr lang="ru-RU" sz="25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29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сентября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–</a:t>
            </a:r>
          </a:p>
          <a:p>
            <a:pPr marL="0" indent="0">
              <a:buNone/>
            </a:pP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5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«День моря»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Сентябрь  (15.09, 22.09, 29.09.)  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Серия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интерактивных программ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Экологика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», посвященные водно-морской проблематике </a:t>
            </a:r>
          </a:p>
          <a:p>
            <a:pPr marL="0" indent="0">
              <a:buNone/>
            </a:pPr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6063" y="565494"/>
            <a:ext cx="8911687" cy="5481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Календарь экологических событий ОЦЭБН 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405" y="4017108"/>
            <a:ext cx="1191319" cy="1612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689" y="1463696"/>
            <a:ext cx="3400683" cy="765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420" y="283995"/>
            <a:ext cx="798645" cy="731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5789" r="11040" b="1633"/>
          <a:stretch/>
        </p:blipFill>
        <p:spPr>
          <a:xfrm>
            <a:off x="10210405" y="2495549"/>
            <a:ext cx="1143395" cy="11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9599075" cy="128089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hlinkClick r:id="rId2"/>
              </a:rPr>
              <a:t>Всероссийский  фестиваль </a:t>
            </a:r>
            <a:r>
              <a:rPr lang="ru-RU" sz="2000" dirty="0">
                <a:solidFill>
                  <a:srgbClr val="0070C0"/>
                </a:solidFill>
                <a:hlinkClick r:id="rId2"/>
              </a:rPr>
              <a:t>общекультурных компетенций,</a:t>
            </a:r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  <a:hlinkClick r:id="rId2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Arial Rounded MT Bold" panose="020F0704030504030204" pitchFamily="34" charset="0"/>
                <a:hlinkClick r:id="rId2"/>
              </a:rPr>
              <a:t>Culture_Fest@fedcdo.ru</a:t>
            </a:r>
            <a:r>
              <a:rPr lang="ru-RU" sz="20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, </a:t>
            </a:r>
            <a:br>
              <a:rPr lang="ru-RU" sz="20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                              </a:t>
            </a:r>
            <a:r>
              <a:rPr lang="en-US" sz="2000" dirty="0" smtClean="0">
                <a:solidFill>
                  <a:srgbClr val="0070C0"/>
                </a:solidFill>
                <a:latin typeface="Arial Rounded MT Bold" panose="020F0704030504030204" pitchFamily="34" charset="0"/>
                <a:hlinkClick r:id="rId3"/>
              </a:rPr>
              <a:t>https</a:t>
            </a:r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0"/>
                <a:hlinkClick r:id="rId3"/>
              </a:rPr>
              <a:t>://www.xn--</a:t>
            </a:r>
            <a:r>
              <a:rPr lang="en-US" sz="2000" dirty="0" smtClean="0">
                <a:solidFill>
                  <a:srgbClr val="0070C0"/>
                </a:solidFill>
                <a:latin typeface="Arial Rounded MT Bold" panose="020F0704030504030204" pitchFamily="34" charset="0"/>
                <a:hlinkClick r:id="rId3"/>
              </a:rPr>
              <a:t>80aqmb5ay.online/cultural-skills-2022</a:t>
            </a:r>
            <a:r>
              <a:rPr lang="ru-RU" sz="20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5015" y="1547447"/>
            <a:ext cx="6342185" cy="5310554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ru-RU" dirty="0"/>
              <a:t>ВРЕМЯ Заботы об окружающей среде. Привлечение интереса к изучению</a:t>
            </a:r>
          </a:p>
          <a:p>
            <a:pPr marL="0" indent="0">
              <a:buNone/>
            </a:pPr>
            <a:r>
              <a:rPr lang="ru-RU" dirty="0"/>
              <a:t>живой природы и ее законов. Формирование бережного отношения к природному</a:t>
            </a:r>
          </a:p>
          <a:p>
            <a:pPr marL="0" indent="0">
              <a:buNone/>
            </a:pPr>
            <a:r>
              <a:rPr lang="ru-RU" dirty="0"/>
              <a:t>наследию и окружающей среде в целом. Знакомство с современными и актуальными</a:t>
            </a:r>
          </a:p>
          <a:p>
            <a:pPr marL="0" indent="0">
              <a:buNone/>
            </a:pPr>
            <a:r>
              <a:rPr lang="ru-RU" dirty="0"/>
              <a:t>экологическими проектами.</a:t>
            </a:r>
          </a:p>
          <a:p>
            <a:r>
              <a:rPr lang="ru-RU" dirty="0"/>
              <a:t>ВРЕМЯ Театрально-сценического искусства. Знакомство с миром театра и</a:t>
            </a:r>
          </a:p>
          <a:p>
            <a:pPr marL="0" indent="0">
              <a:buNone/>
            </a:pPr>
            <a:r>
              <a:rPr lang="ru-RU" dirty="0"/>
              <a:t>сценического искусства, возможность заглянуть за кулисы и погрузиться в процесс</a:t>
            </a:r>
          </a:p>
          <a:p>
            <a:pPr marL="0" indent="0">
              <a:buNone/>
            </a:pPr>
            <a:r>
              <a:rPr lang="ru-RU" dirty="0"/>
              <a:t>создания театрального произведения. Развитие навыков ораторского искусства и</a:t>
            </a:r>
          </a:p>
          <a:p>
            <a:pPr marL="0" indent="0">
              <a:buNone/>
            </a:pPr>
            <a:r>
              <a:rPr lang="ru-RU" dirty="0"/>
              <a:t>публичной </a:t>
            </a:r>
            <a:r>
              <a:rPr lang="ru-RU" dirty="0" err="1"/>
              <a:t>самопрезентации</a:t>
            </a:r>
            <a:r>
              <a:rPr lang="ru-RU" dirty="0"/>
              <a:t>, эмоционального интеллекта и коммуникации.</a:t>
            </a:r>
          </a:p>
          <a:p>
            <a:r>
              <a:rPr lang="ru-RU" dirty="0"/>
              <a:t>ВРЕМЯ Подводить итоги. Торжественное закрытие Фестиваля, подведение</a:t>
            </a:r>
          </a:p>
          <a:p>
            <a:pPr marL="0" indent="0">
              <a:buNone/>
            </a:pPr>
            <a:r>
              <a:rPr lang="ru-RU" dirty="0"/>
              <a:t>итогов и оглашение результатов всего Фестиваля. К участию в Итоговом</a:t>
            </a:r>
          </a:p>
          <a:p>
            <a:pPr marL="0" indent="0">
              <a:buNone/>
            </a:pPr>
            <a:r>
              <a:rPr lang="ru-RU" dirty="0"/>
              <a:t>Мероприятии приглашаются все Участники всех Мероприятий Фестиваля.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07" y="4229100"/>
            <a:ext cx="4558077" cy="2546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07" y="1534990"/>
            <a:ext cx="4554416" cy="28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0481" y="495156"/>
            <a:ext cx="8911687" cy="14157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Ecowiki.ru</a:t>
            </a:r>
            <a:br>
              <a:rPr lang="ru-RU" dirty="0" smtClean="0"/>
            </a:br>
            <a:r>
              <a:rPr lang="ru-RU" sz="2000" dirty="0" smtClean="0"/>
              <a:t>поисковая </a:t>
            </a:r>
            <a:r>
              <a:rPr lang="ru-RU" sz="2000" dirty="0"/>
              <a:t>система в сфере </a:t>
            </a:r>
            <a:r>
              <a:rPr lang="ru-RU" sz="2000" dirty="0" smtClean="0"/>
              <a:t>экологии,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виртуальная витрина </a:t>
            </a:r>
            <a:r>
              <a:rPr lang="ru-RU" sz="2000" dirty="0"/>
              <a:t>экологических знаний, инструментов и </a:t>
            </a:r>
            <a:r>
              <a:rPr lang="ru-RU" sz="2000" dirty="0" smtClean="0"/>
              <a:t>практик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429" y="2272881"/>
            <a:ext cx="4866665" cy="3777622"/>
          </a:xfrm>
        </p:spPr>
        <p:txBody>
          <a:bodyPr/>
          <a:lstStyle/>
          <a:p>
            <a:r>
              <a:rPr lang="ru-RU" dirty="0"/>
              <a:t>Ваше мероприятие на карте Ecowiki.ru</a:t>
            </a:r>
          </a:p>
          <a:p>
            <a:r>
              <a:rPr lang="ru-RU" dirty="0"/>
              <a:t>Волонтеры, студенты, преподаватели </a:t>
            </a:r>
            <a:r>
              <a:rPr lang="ru-RU" dirty="0" smtClean="0"/>
              <a:t>могут  узнать </a:t>
            </a:r>
            <a:r>
              <a:rPr lang="ru-RU" dirty="0"/>
              <a:t>про акции в своем регионе, </a:t>
            </a:r>
            <a:r>
              <a:rPr lang="ru-RU" dirty="0" smtClean="0"/>
              <a:t>зарегистрировать </a:t>
            </a:r>
            <a:r>
              <a:rPr lang="ru-RU" dirty="0"/>
              <a:t>онлайн- пли </a:t>
            </a:r>
            <a:r>
              <a:rPr lang="ru-RU" dirty="0" smtClean="0"/>
              <a:t>офлайн-событие на </a:t>
            </a:r>
            <a:r>
              <a:rPr lang="ru-RU" dirty="0"/>
              <a:t>всероссийской карте экологических </a:t>
            </a:r>
            <a:r>
              <a:rPr lang="ru-RU" dirty="0" smtClean="0"/>
              <a:t>мероприятий.</a:t>
            </a:r>
          </a:p>
          <a:p>
            <a:r>
              <a:rPr lang="ru-RU" dirty="0" smtClean="0"/>
              <a:t>Функционал </a:t>
            </a:r>
            <a:r>
              <a:rPr lang="ru-RU" dirty="0"/>
              <a:t>«Добавить мероприятие» расположен внизу на главной </a:t>
            </a:r>
            <a:r>
              <a:rPr lang="ru-RU" dirty="0" smtClean="0"/>
              <a:t>странице платформы </a:t>
            </a:r>
            <a:r>
              <a:rPr lang="ru-RU" dirty="0"/>
              <a:t>в разделе «Карта </a:t>
            </a:r>
            <a:r>
              <a:rPr lang="ru-RU" dirty="0" err="1"/>
              <a:t>Эковики</a:t>
            </a:r>
            <a:r>
              <a:rPr lang="ru-RU" dirty="0"/>
              <a:t>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509" y="2403230"/>
            <a:ext cx="5155357" cy="3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8571" y="349029"/>
            <a:ext cx="9128286" cy="29166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lvl="0" indent="0">
              <a:buNone/>
            </a:pPr>
            <a:r>
              <a:rPr lang="ru-RU" sz="2600" b="1" dirty="0"/>
              <a:t>Цели работы ОЦЭБН</a:t>
            </a:r>
            <a:r>
              <a:rPr lang="ru-RU" sz="2600" b="1" dirty="0" smtClean="0"/>
              <a:t>:</a:t>
            </a:r>
          </a:p>
          <a:p>
            <a:pPr lvl="0"/>
            <a:r>
              <a:rPr lang="ru-RU" sz="2000" dirty="0" smtClean="0"/>
              <a:t>Реализация </a:t>
            </a:r>
            <a:r>
              <a:rPr lang="ru-RU" sz="2000" dirty="0"/>
              <a:t>единой политики в сфере экологического воспитания молодежи; </a:t>
            </a:r>
            <a:endParaRPr lang="ru-RU" sz="2000" dirty="0" smtClean="0"/>
          </a:p>
          <a:p>
            <a:pPr lvl="0"/>
            <a:r>
              <a:rPr lang="ru-RU" sz="2000" dirty="0" smtClean="0"/>
              <a:t>Повышение </a:t>
            </a:r>
            <a:r>
              <a:rPr lang="ru-RU" sz="2000" dirty="0"/>
              <a:t>эффективности деятельности образовательных учреждений в  сфере экологического воспитания </a:t>
            </a:r>
            <a:r>
              <a:rPr lang="ru-RU" sz="2000" dirty="0" smtClean="0"/>
              <a:t>молодежи и образования в интересах устойчивого развития; </a:t>
            </a:r>
            <a:endParaRPr lang="ru-RU" sz="2000" dirty="0"/>
          </a:p>
          <a:p>
            <a:pPr lvl="0"/>
            <a:r>
              <a:rPr lang="ru-RU" sz="2000" dirty="0"/>
              <a:t>Формирование ответственного отношения учащихся к сохранению окружающей среды; </a:t>
            </a:r>
          </a:p>
          <a:p>
            <a:pPr lvl="0"/>
            <a:r>
              <a:rPr lang="ru-RU" sz="2000" dirty="0"/>
              <a:t>Развитие умений, навыков и опыта применения учащимися экологических знаний на практике в условиях реального взаимодействия с окружающим миром.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971" y="349029"/>
            <a:ext cx="903221" cy="82328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713270" y="3010527"/>
            <a:ext cx="9753921" cy="3449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b="1" dirty="0" smtClean="0"/>
              <a:t>Задачи: </a:t>
            </a:r>
          </a:p>
          <a:p>
            <a:r>
              <a:rPr lang="ru-RU" dirty="0" smtClean="0"/>
              <a:t>научно-методическая и информационная поддержка ГБПОУ; </a:t>
            </a:r>
          </a:p>
          <a:p>
            <a:r>
              <a:rPr lang="ru-RU" dirty="0" smtClean="0"/>
              <a:t>разработка и внедрение инновационных программ и проектов по экологическому воспитанию молодежи в режиме опытно-экспериментальной работы; </a:t>
            </a:r>
          </a:p>
          <a:p>
            <a:r>
              <a:rPr lang="ru-RU" dirty="0" smtClean="0"/>
              <a:t>организация и проведение городских мероприятий экологической тематики – викторин, конкурсов, акций, участие в городских природоохранных мероприятиях;</a:t>
            </a:r>
          </a:p>
          <a:p>
            <a:r>
              <a:rPr lang="ru-RU" dirty="0" smtClean="0"/>
              <a:t>содействие в  организации и проведении мероприятий по экологическому воспитанию молодежи на базе ГБПОУ, ГБНОУ ДУМ СПб, партнерских организаций; </a:t>
            </a:r>
          </a:p>
          <a:p>
            <a:r>
              <a:rPr lang="ru-RU" dirty="0" smtClean="0"/>
              <a:t>организация повышения квалификации педагогических кадров.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26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093" y="624110"/>
            <a:ext cx="9694984" cy="1280890"/>
          </a:xfrm>
        </p:spPr>
        <p:txBody>
          <a:bodyPr>
            <a:normAutofit/>
          </a:bodyPr>
          <a:lstStyle/>
          <a:p>
            <a:r>
              <a:rPr lang="ru-RU" sz="2800" b="1" dirty="0"/>
              <a:t>«</a:t>
            </a:r>
            <a:r>
              <a:rPr lang="ru-RU" sz="2800" b="1" dirty="0" err="1"/>
              <a:t>Эколята</a:t>
            </a:r>
            <a:r>
              <a:rPr lang="ru-RU" sz="2800" b="1" dirty="0"/>
              <a:t> - молодые защитники природы</a:t>
            </a:r>
            <a:r>
              <a:rPr lang="ru-RU" sz="2800" b="1" dirty="0" smtClean="0"/>
              <a:t>»</a:t>
            </a:r>
            <a:r>
              <a:rPr lang="ru-RU" sz="2800" dirty="0"/>
              <a:t> </a:t>
            </a:r>
            <a:r>
              <a:rPr lang="ru-RU" sz="2200" dirty="0" smtClean="0"/>
              <a:t>Всероссийский урок</a:t>
            </a: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3538" y="1814146"/>
            <a:ext cx="4659924" cy="4560277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С 5 сентября по 15 октября 2022 года </a:t>
            </a:r>
            <a:endParaRPr lang="ru-RU" b="1" dirty="0" smtClean="0"/>
          </a:p>
          <a:p>
            <a:r>
              <a:rPr lang="ru-RU" dirty="0" smtClean="0"/>
              <a:t>Учащиеся от </a:t>
            </a:r>
            <a:r>
              <a:rPr lang="ru-RU" dirty="0"/>
              <a:t>5 </a:t>
            </a:r>
            <a:r>
              <a:rPr lang="ru-RU" dirty="0" smtClean="0"/>
              <a:t>до 18 лет</a:t>
            </a:r>
            <a:endParaRPr lang="ru-RU" dirty="0"/>
          </a:p>
          <a:p>
            <a:r>
              <a:rPr lang="ru-RU" dirty="0" smtClean="0">
                <a:hlinkClick r:id="rId2"/>
              </a:rPr>
              <a:t>https</a:t>
            </a:r>
            <a:r>
              <a:rPr lang="ru-RU" dirty="0">
                <a:hlinkClick r:id="rId2"/>
              </a:rPr>
              <a:t>://</a:t>
            </a:r>
            <a:r>
              <a:rPr lang="ru-RU" dirty="0" smtClean="0">
                <a:hlinkClick r:id="rId2"/>
              </a:rPr>
              <a:t>urok.fedcdo.ru/</a:t>
            </a:r>
            <a:r>
              <a:rPr lang="ru-RU" dirty="0" smtClean="0"/>
              <a:t> - материалы для скачивания</a:t>
            </a:r>
          </a:p>
          <a:p>
            <a:r>
              <a:rPr lang="ru-RU" b="1" dirty="0"/>
              <a:t>Отчет </a:t>
            </a:r>
            <a:r>
              <a:rPr lang="ru-RU" dirty="0"/>
              <a:t>о проведении Урока </a:t>
            </a:r>
            <a:r>
              <a:rPr lang="ru-RU" dirty="0" smtClean="0"/>
              <a:t>необходимо </a:t>
            </a:r>
            <a:r>
              <a:rPr lang="ru-RU" dirty="0"/>
              <a:t>направить </a:t>
            </a:r>
            <a:r>
              <a:rPr lang="ru-RU" b="1" dirty="0"/>
              <a:t>до 1 ноября 2022 г. </a:t>
            </a:r>
            <a:r>
              <a:rPr lang="ru-RU" dirty="0"/>
              <a:t>Форма для заполнения отчета доступна по </a:t>
            </a:r>
            <a:r>
              <a:rPr lang="ru-RU" dirty="0" smtClean="0"/>
              <a:t>ссылке: httDs</a:t>
            </a:r>
            <a:r>
              <a:rPr lang="ru-RU" dirty="0"/>
              <a:t>://forrns.vandex.ru/u/6304a55b385c5d5ae6bl3687</a:t>
            </a:r>
            <a:r>
              <a:rPr lang="ru-RU" dirty="0" smtClean="0"/>
              <a:t>/</a:t>
            </a:r>
          </a:p>
          <a:p>
            <a:r>
              <a:rPr lang="ru-RU" dirty="0"/>
              <a:t>Все </a:t>
            </a:r>
            <a:r>
              <a:rPr lang="ru-RU" b="1" dirty="0"/>
              <a:t>участники и организаторы Урока получают сертификаты</a:t>
            </a:r>
            <a:r>
              <a:rPr lang="ru-RU" dirty="0"/>
              <a:t>, </a:t>
            </a:r>
            <a:r>
              <a:rPr lang="ru-RU" dirty="0" smtClean="0"/>
              <a:t>            макеты сертификатов размешены </a:t>
            </a:r>
            <a:r>
              <a:rPr lang="ru-RU" dirty="0"/>
              <a:t>на официальной странице </a:t>
            </a:r>
            <a:r>
              <a:rPr lang="ru-RU" dirty="0" smtClean="0"/>
              <a:t>Урока: </a:t>
            </a:r>
            <a:r>
              <a:rPr lang="ru-RU" dirty="0">
                <a:hlinkClick r:id="rId2"/>
              </a:rPr>
              <a:t>https://urok.fedcdo.ru</a:t>
            </a:r>
            <a:r>
              <a:rPr lang="ru-RU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9" y="1852245"/>
            <a:ext cx="5478194" cy="44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0313" y="735479"/>
            <a:ext cx="8911687" cy="1280890"/>
          </a:xfrm>
        </p:spPr>
        <p:txBody>
          <a:bodyPr>
            <a:normAutofit/>
          </a:bodyPr>
          <a:lstStyle/>
          <a:p>
            <a:r>
              <a:rPr lang="ru-RU" dirty="0" smtClean="0"/>
              <a:t>        Благодарим за сотрудничество!              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8535" y="2719754"/>
            <a:ext cx="8915400" cy="3777622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взаимодействия и 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обращаться к методисту </a:t>
            </a:r>
          </a:p>
          <a:p>
            <a:pPr marL="0" indent="0" algn="r">
              <a:buNone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Опорного центра эколого-биологической 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аправленности  (ОЦЭБН) 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Полищук Татьяне Павловне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ecobio@dumspb.ru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(812)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417-27-25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+7-921-305-88-23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" y="0"/>
            <a:ext cx="3324814" cy="7057291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751384" y="1559169"/>
            <a:ext cx="7596554" cy="0"/>
          </a:xfrm>
          <a:prstGeom prst="line">
            <a:avLst/>
          </a:prstGeom>
          <a:ln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6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1" y="434671"/>
            <a:ext cx="750275" cy="6838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4214" y="418647"/>
            <a:ext cx="105664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Городской  </a:t>
            </a:r>
            <a:r>
              <a:rPr lang="ru-RU" alt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br>
              <a:rPr lang="ru-RU" alt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altLang="ru-RU" sz="2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ЭКОвидение</a:t>
            </a:r>
            <a:r>
              <a:rPr lang="en-US" alt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altLang="ru-RU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23»</a:t>
            </a:r>
            <a:r>
              <a:rPr lang="ru-RU" alt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\\10.10.10.10\docs\Отдел УВР\07. ПОЛИЩУК ТП\ОПОРНЫЙ центр эколого-биологической направленности\Российско-германские проекты\Эковидение 2021\Фото\DSC_00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r="9151" b="4152"/>
          <a:stretch/>
        </p:blipFill>
        <p:spPr bwMode="auto">
          <a:xfrm>
            <a:off x="8546122" y="807238"/>
            <a:ext cx="2766646" cy="27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0.10.10.10\docs\Отдел УВР\07. ПОЛИЩУК ТП\ОПОРНЫЙ центр эколого-биологической направленности\Российско-германские проекты\Эковидение 2021\Фото\DSC_00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28" y="3776764"/>
            <a:ext cx="4563140" cy="294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0.10.10.10\docs\Отдел УВР\07. ПОЛИЩУК ТП\ОПОРНЫЙ центр эколого-биологической направленности\Российско-германские проекты\Эковидение 2021\Фото\DSC_019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2818" r="9231" b="16027"/>
          <a:stretch/>
        </p:blipFill>
        <p:spPr bwMode="auto">
          <a:xfrm>
            <a:off x="962593" y="3788407"/>
            <a:ext cx="4957561" cy="29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290913" y="1649753"/>
            <a:ext cx="4018506" cy="51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1800" b="1" dirty="0" smtClean="0">
                <a:solidFill>
                  <a:srgbClr val="002060"/>
                </a:solidFill>
              </a:rPr>
              <a:t>Участники  проекта 2022 года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0912" y="2168448"/>
            <a:ext cx="2927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Narrow" pitchFamily="34" charset="0"/>
                <a:cs typeface="Arial" charset="0"/>
              </a:rPr>
              <a:t>22  образовательных </a:t>
            </a:r>
          </a:p>
          <a:p>
            <a:r>
              <a:rPr lang="ru-RU" dirty="0">
                <a:latin typeface="Arial Narrow" pitchFamily="34" charset="0"/>
                <a:cs typeface="Arial" charset="0"/>
              </a:rPr>
              <a:t>учреждения </a:t>
            </a:r>
            <a:r>
              <a:rPr lang="ru-RU" dirty="0" smtClean="0">
                <a:latin typeface="Arial Narrow" pitchFamily="34" charset="0"/>
                <a:cs typeface="Arial" charset="0"/>
              </a:rPr>
              <a:t>Санкт-Петербурга</a:t>
            </a:r>
            <a:endParaRPr lang="ru-RU" dirty="0"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586" y="471710"/>
            <a:ext cx="9146195" cy="8295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«Город – как образовательная среда для молодежи» </a:t>
            </a:r>
            <a:br>
              <a:rPr lang="ru-RU" sz="2400" b="1" dirty="0" smtClean="0"/>
            </a:b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492" y="1515940"/>
            <a:ext cx="9026769" cy="420858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Обучение в реальной жизни, а не в стенах образовательного учреждения! </a:t>
            </a:r>
            <a:endParaRPr lang="ru-RU" dirty="0" smtClean="0"/>
          </a:p>
          <a:p>
            <a:r>
              <a:rPr lang="ru-RU" dirty="0" smtClean="0"/>
              <a:t>Расширение  возможностей образовательных учреждений!</a:t>
            </a:r>
          </a:p>
          <a:p>
            <a:r>
              <a:rPr lang="ru-RU" dirty="0" smtClean="0"/>
              <a:t>Актуальные </a:t>
            </a:r>
            <a:r>
              <a:rPr lang="ru-RU" dirty="0"/>
              <a:t>вопросы, реальные вызовы, поиски решений!  </a:t>
            </a:r>
          </a:p>
          <a:p>
            <a:r>
              <a:rPr lang="ru-RU" dirty="0"/>
              <a:t>Партнерство </a:t>
            </a:r>
            <a:r>
              <a:rPr lang="ru-RU" dirty="0" smtClean="0"/>
              <a:t>и сетевое взаимодействие для </a:t>
            </a:r>
            <a:r>
              <a:rPr lang="ru-RU" dirty="0"/>
              <a:t>безопасного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будущего </a:t>
            </a:r>
            <a:r>
              <a:rPr lang="ru-RU" dirty="0"/>
              <a:t>и устойчивого развития! </a:t>
            </a:r>
          </a:p>
          <a:p>
            <a:pPr marL="0" indent="0">
              <a:buNone/>
            </a:pPr>
            <a:r>
              <a:rPr lang="ru-RU" b="1" dirty="0" smtClean="0"/>
              <a:t>          Направления </a:t>
            </a:r>
            <a:r>
              <a:rPr lang="ru-RU" b="1" dirty="0"/>
              <a:t>сотрудничества </a:t>
            </a:r>
          </a:p>
          <a:p>
            <a:r>
              <a:rPr lang="ru-RU" dirty="0" smtClean="0"/>
              <a:t>      Экологическое </a:t>
            </a:r>
            <a:endParaRPr lang="ru-RU" dirty="0"/>
          </a:p>
          <a:p>
            <a:r>
              <a:rPr lang="ru-RU" dirty="0" smtClean="0"/>
              <a:t>      Культурно-нравственное</a:t>
            </a:r>
            <a:endParaRPr lang="ru-RU" dirty="0"/>
          </a:p>
          <a:p>
            <a:r>
              <a:rPr lang="ru-RU" dirty="0" smtClean="0"/>
              <a:t>      Научно-техническое</a:t>
            </a:r>
            <a:endParaRPr lang="ru-RU" dirty="0"/>
          </a:p>
          <a:p>
            <a:r>
              <a:rPr lang="ru-RU" dirty="0" smtClean="0"/>
              <a:t>      Патриотическое</a:t>
            </a:r>
            <a:endParaRPr lang="ru-RU" dirty="0"/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296" y="1142998"/>
            <a:ext cx="1735015" cy="17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56" y="4991099"/>
            <a:ext cx="1790333" cy="179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28" y="4991099"/>
            <a:ext cx="1790333" cy="179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298" y="3070345"/>
            <a:ext cx="1735015" cy="17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287" y="5005753"/>
            <a:ext cx="1761026" cy="176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62" y="5005754"/>
            <a:ext cx="1717736" cy="176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26" y="3070345"/>
            <a:ext cx="1735015" cy="17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Картинки по запросу &quot;ЦУР 17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25" y="1189892"/>
            <a:ext cx="1700757" cy="170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4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8458" y="1649047"/>
            <a:ext cx="10203542" cy="4736123"/>
          </a:xfrm>
        </p:spPr>
        <p:txBody>
          <a:bodyPr>
            <a:normAutofit fontScale="85000" lnSpcReduction="20000"/>
          </a:bodyPr>
          <a:lstStyle/>
          <a:p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17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сентября  – </a:t>
            </a:r>
            <a:endParaRPr lang="ru-RU" sz="25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Всероссийская </a:t>
            </a:r>
            <a:r>
              <a:rPr lang="ru-RU" sz="25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акция «Вода России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 </a:t>
            </a:r>
          </a:p>
          <a:p>
            <a:pPr marL="0" indent="0">
              <a:buNone/>
            </a:pP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https</a:t>
            </a:r>
            <a:r>
              <a:rPr lang="en-US" sz="25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://xn--90aafebcae8c0asf9d6d.xn--p1ai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/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(п. </a:t>
            </a:r>
            <a:r>
              <a:rPr lang="ru-RU" sz="2500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Смолячково</a:t>
            </a: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побережье Финского залива) </a:t>
            </a:r>
            <a:endParaRPr lang="ru-RU" sz="25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24 сентября – </a:t>
            </a:r>
            <a:endParaRPr lang="ru-RU" sz="25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Международная </a:t>
            </a:r>
            <a:r>
              <a:rPr lang="ru-RU" sz="25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акция «Чистый берег» </a:t>
            </a:r>
          </a:p>
          <a:p>
            <a:pPr marL="0" indent="0">
              <a:buNone/>
            </a:pPr>
            <a:r>
              <a:rPr lang="ru-RU" sz="25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(побережье Невы, Финского залива и др. водоемы)</a:t>
            </a:r>
            <a:endParaRPr lang="ru-RU" sz="25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29 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сентября </a:t>
            </a: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–</a:t>
            </a:r>
          </a:p>
          <a:p>
            <a:pPr marL="0" indent="0">
              <a:buNone/>
            </a:pPr>
            <a:r>
              <a:rPr lang="ru-RU" sz="25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5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«День моря»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Сентябрь  (15.09, 22.09, 29.09.)   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Серия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интерактивных программ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Экологика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», посвященные водно-морской проблематике </a:t>
            </a:r>
          </a:p>
          <a:p>
            <a:pPr marL="0" indent="0">
              <a:buNone/>
            </a:pPr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6063" y="565494"/>
            <a:ext cx="8911687" cy="5481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Календарь экологических событий ОЦЭБН 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405" y="4017108"/>
            <a:ext cx="1191319" cy="1612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689" y="1463696"/>
            <a:ext cx="3400683" cy="765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420" y="283995"/>
            <a:ext cx="798645" cy="731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5789" r="11040" b="1633"/>
          <a:stretch/>
        </p:blipFill>
        <p:spPr>
          <a:xfrm>
            <a:off x="10210405" y="2495549"/>
            <a:ext cx="1143395" cy="11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225" y="-161347"/>
            <a:ext cx="14738315" cy="745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5651" y="3563815"/>
            <a:ext cx="8634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cs typeface="Aharoni" panose="02010803020104030203" pitchFamily="2" charset="-79"/>
              </a:rPr>
              <a:t>ФЕСТИВАЛЬ – апрель 2023 года</a:t>
            </a:r>
            <a:endParaRPr lang="ru-RU" sz="3600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537" y="5138479"/>
            <a:ext cx="9083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hangingPunct="0"/>
            <a:r>
              <a:rPr lang="ru-RU" sz="2400" dirty="0" smtClean="0"/>
              <a:t>проводится </a:t>
            </a:r>
            <a:r>
              <a:rPr lang="ru-RU" sz="2400" dirty="0"/>
              <a:t>с целью экологического просвещения </a:t>
            </a:r>
            <a:r>
              <a:rPr lang="ru-RU" sz="2400" dirty="0" smtClean="0"/>
              <a:t> и вовлечения </a:t>
            </a:r>
            <a:r>
              <a:rPr lang="ru-RU" sz="2400" dirty="0"/>
              <a:t>молодежи в социально-значимую деятельность экологического </a:t>
            </a:r>
            <a:r>
              <a:rPr lang="ru-RU" sz="2400" dirty="0" smtClean="0"/>
              <a:t>содержания</a:t>
            </a:r>
            <a:endParaRPr lang="ru-RU" sz="2400" dirty="0"/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6588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909" y="-161347"/>
            <a:ext cx="14738315" cy="745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6762" y="3563815"/>
            <a:ext cx="7127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cs typeface="Aharoni" panose="02010803020104030203" pitchFamily="2" charset="-79"/>
              </a:rPr>
              <a:t>ФЕСТИВАЛЬ 2022 года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850" y="5205036"/>
            <a:ext cx="4500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Состоялись:</a:t>
            </a:r>
            <a:r>
              <a:rPr lang="ru-RU" sz="2400" dirty="0" smtClean="0"/>
              <a:t>  </a:t>
            </a:r>
            <a:endParaRPr lang="ru-RU" sz="2400" dirty="0"/>
          </a:p>
          <a:p>
            <a:r>
              <a:rPr lang="ru-RU" sz="2400" dirty="0"/>
              <a:t>7 </a:t>
            </a:r>
            <a:r>
              <a:rPr lang="ru-RU" sz="2400" dirty="0" smtClean="0"/>
              <a:t>тематических  занятий </a:t>
            </a:r>
            <a:endParaRPr lang="ru-RU" sz="2400" dirty="0"/>
          </a:p>
          <a:p>
            <a:r>
              <a:rPr lang="ru-RU" sz="2400" dirty="0"/>
              <a:t>8 </a:t>
            </a:r>
            <a:r>
              <a:rPr lang="ru-RU" sz="2400" dirty="0" smtClean="0"/>
              <a:t>мастер-классов  </a:t>
            </a:r>
            <a:endParaRPr lang="ru-RU" sz="2400" dirty="0"/>
          </a:p>
          <a:p>
            <a:endParaRPr lang="ru-RU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816081" y="4948811"/>
            <a:ext cx="4500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r>
              <a:rPr lang="ru-RU" sz="2400" b="1" dirty="0" smtClean="0"/>
              <a:t>Учащиеся представили: </a:t>
            </a:r>
          </a:p>
          <a:p>
            <a:r>
              <a:rPr lang="ru-RU" sz="2400" dirty="0" smtClean="0"/>
              <a:t>22 экологических проекта </a:t>
            </a:r>
          </a:p>
          <a:p>
            <a:r>
              <a:rPr lang="ru-RU" sz="2400" dirty="0" smtClean="0"/>
              <a:t>14 экологических плакатов </a:t>
            </a:r>
          </a:p>
        </p:txBody>
      </p:sp>
    </p:spTree>
    <p:extLst>
      <p:ext uri="{BB962C8B-B14F-4D97-AF65-F5344CB8AC3E}">
        <p14:creationId xmlns:p14="http://schemas.microsoft.com/office/powerpoint/2010/main" val="27251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00" y="349029"/>
            <a:ext cx="903221" cy="82328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605789" y="664477"/>
            <a:ext cx="9753921" cy="2200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F6FC6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«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Экологика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» - подготовка учащихся к созданию экологических                  мини-проектов и творческих работ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9797" y="5496593"/>
            <a:ext cx="6470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Семинары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«Молодежный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проект: от идеи до реализации» - для учащихся и педагогов кураторов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2733" y="3742267"/>
            <a:ext cx="64701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Серия  мастер-классов по созданию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Экологического плаката</a:t>
            </a: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endParaRPr lang="ru-RU" dirty="0" smtClean="0">
              <a:solidFill>
                <a:prstClr val="black"/>
              </a:solidFill>
              <a:latin typeface="Century Gothic" panose="020B0502020202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solidFill>
                  <a:prstClr val="black"/>
                </a:solidFill>
                <a:latin typeface="Century Gothic" panose="020B0502020202020204"/>
              </a:rPr>
              <a:t>Экологической инсталляции/ арт объекта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solidFill>
                  <a:prstClr val="black"/>
                </a:solidFill>
                <a:latin typeface="Century Gothic" panose="020B0502020202020204"/>
              </a:rPr>
              <a:t>Видеоролика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Игровых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модулей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02983" y="1583949"/>
            <a:ext cx="64701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Серия  тематических интерактивных программ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Вода – глобальный ресурс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Заповедная Россия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Море, которое рядом </a:t>
            </a:r>
            <a:endParaRPr lang="ru-RU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Климат  перемен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Энергия и энергетика – мы выбираем </a:t>
            </a:r>
            <a:endParaRPr lang="ru-RU" dirty="0"/>
          </a:p>
          <a:p>
            <a:endParaRPr lang="ru-RU" dirty="0" smtClean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02983" y="3245942"/>
            <a:ext cx="374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Сентябрь  (15.09, 22.09, 29.09.)    </a:t>
            </a:r>
          </a:p>
        </p:txBody>
      </p:sp>
    </p:spTree>
    <p:extLst>
      <p:ext uri="{BB962C8B-B14F-4D97-AF65-F5344CB8AC3E}">
        <p14:creationId xmlns:p14="http://schemas.microsoft.com/office/powerpoint/2010/main" val="284140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49839" y="170781"/>
            <a:ext cx="988768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Экологика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 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– 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серия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интерактивных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программ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86834" y="170781"/>
            <a:ext cx="2898484" cy="3569517"/>
          </a:xfrm>
          <a:prstGeom prst="rect">
            <a:avLst/>
          </a:prstGeom>
        </p:spPr>
      </p:pic>
      <p:pic>
        <p:nvPicPr>
          <p:cNvPr id="5123" name="Picture 3" descr="\\10.10.10.10\docs\Отдел УВР\07. ПОЛИЩУК ТП\Фото\Заповедная Россия 24.01.2022\PHOTO-2022-03-15-12-04-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4" b="15994"/>
          <a:stretch/>
        </p:blipFill>
        <p:spPr bwMode="auto">
          <a:xfrm>
            <a:off x="263040" y="1360673"/>
            <a:ext cx="4910903" cy="248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0.10.10.10\docs\Отдел УВР\07. ПОЛИЩУК ТП\Фото\Заповедная Россия 24.01.2022\PHOTO-2022-03-15-12-04-23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22" y="1360673"/>
            <a:ext cx="3453202" cy="25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10.10.10.10\docs\Отдел УВР\07. ПОЛИЩУК ТП\Фото\Море, которое рядом_21.03.2022\8a8c0dc2-efe1-43ce-a0a4-ef1578c8a73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" r="421" b="14041"/>
          <a:stretch/>
        </p:blipFill>
        <p:spPr bwMode="auto">
          <a:xfrm>
            <a:off x="263040" y="4009753"/>
            <a:ext cx="2773236" cy="27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10.10.10.10\docs\Отдел УВР\07. ПОЛИЩУК ТП\Фото\Море, которое рядом_21.03.2022\42197f3c-7c49-40e7-bc73-7116a9410d0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8" r="26095" b="28034"/>
          <a:stretch/>
        </p:blipFill>
        <p:spPr bwMode="auto">
          <a:xfrm>
            <a:off x="3304339" y="4062966"/>
            <a:ext cx="5511416" cy="272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\\10.10.10.10\docs\Отдел УВР\07. ПОЛИЩУК ТП\Фото\Море, которое рядом_21.03.2022\01ab5893-f353-4d4e-806a-57bcd1f9ba5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34" y="3843264"/>
            <a:ext cx="2876859" cy="383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\\10.10.10.10\docs\Отдел УВР\07. ПОЛИЩУК ТП\Фото\Мастер класс по плакату_ 04.04\3db6abe8-dbe7-44b9-ad81-37df104497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24192" r="3861" b="3842"/>
          <a:stretch/>
        </p:blipFill>
        <p:spPr bwMode="auto">
          <a:xfrm>
            <a:off x="4065828" y="429968"/>
            <a:ext cx="4496534" cy="29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0.10.10.10\docs\Отдел УВР\07. ПОЛИЩУК ТП\Фото\Мастер класс по плакату_ 04.04\d7f79414-c36e-43b9-a5f8-36a156c8a9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t="17265" r="4744" b="6496"/>
          <a:stretch/>
        </p:blipFill>
        <p:spPr bwMode="auto">
          <a:xfrm>
            <a:off x="199292" y="3980110"/>
            <a:ext cx="3686013" cy="26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10.10.10.10\docs\Отдел УВР\07. ПОЛИЩУК ТП\Фото\Мастер класс по плакату_ 04.04\7be5c94f-0bcc-4b38-b4cc-253f122bdcd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4" r="4273"/>
          <a:stretch/>
        </p:blipFill>
        <p:spPr bwMode="auto">
          <a:xfrm>
            <a:off x="1043355" y="429968"/>
            <a:ext cx="2461846" cy="29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10.10.10.10\docs\Отдел УВР\07. ПОЛИЩУК ТП\Фото\Мастер класс по плакату_ 04.04\1e519712-4541-42a5-aabb-50ebc6a0d6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680" y="402430"/>
            <a:ext cx="2234758" cy="297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10.10.10.10\docs\Отдел УВР\07. ПОЛИЩУК ТП\Фото\Мастер класс по плакату_ 04.04\46e56528-fe7a-4592-9578-e9715de9e3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848" y="4016286"/>
            <a:ext cx="3728704" cy="27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vr\Downloads\IMG_394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t="15283" r="15092" b="18503"/>
          <a:stretch/>
        </p:blipFill>
        <p:spPr bwMode="auto">
          <a:xfrm>
            <a:off x="4062060" y="4016286"/>
            <a:ext cx="3955776" cy="272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18252" y="3382107"/>
            <a:ext cx="11591686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/>
              <a:t>Экологический плакат – от мастерской до выставки!  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0858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4750</TotalTime>
  <Words>961</Words>
  <Application>Microsoft Office PowerPoint</Application>
  <PresentationFormat>Широкоэкранный</PresentationFormat>
  <Paragraphs>169</Paragraphs>
  <Slides>22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Aharoni</vt:lpstr>
      <vt:lpstr>Arial</vt:lpstr>
      <vt:lpstr>Arial Narrow</vt:lpstr>
      <vt:lpstr>Arial Rounded MT Bold</vt:lpstr>
      <vt:lpstr>Calibri</vt:lpstr>
      <vt:lpstr>Century Gothic</vt:lpstr>
      <vt:lpstr>Times New Roman</vt:lpstr>
      <vt:lpstr>Wingdings</vt:lpstr>
      <vt:lpstr>Wingdings 3</vt:lpstr>
      <vt:lpstr>Легкий дым</vt:lpstr>
      <vt:lpstr>Тема Office</vt:lpstr>
      <vt:lpstr>                                  Календарь экологических событий    Опорного центра эколого-биологической направленности   (ОЦЭБН)        </vt:lpstr>
      <vt:lpstr>Презентация PowerPoint</vt:lpstr>
      <vt:lpstr>«Город – как образовательная среда для молодежи»   </vt:lpstr>
      <vt:lpstr>Календарь экологических событий ОЦЭБН  </vt:lpstr>
      <vt:lpstr>Презентация PowerPoint</vt:lpstr>
      <vt:lpstr>Презентация PowerPoint</vt:lpstr>
      <vt:lpstr>Презентация PowerPoint</vt:lpstr>
      <vt:lpstr> «Экологика»  –  серия интерактивных программ  </vt:lpstr>
      <vt:lpstr>Презентация PowerPoint</vt:lpstr>
      <vt:lpstr>Презентация PowerPoint</vt:lpstr>
      <vt:lpstr>Представление экологических проектов </vt:lpstr>
      <vt:lpstr>Презентация PowerPoint</vt:lpstr>
      <vt:lpstr>Презентация PowerPoint</vt:lpstr>
      <vt:lpstr>Партнерские проекты  -   Городские экологические чтения –  15 февраля  2023 года   -   Региональная олимпиада по экологии -  27 марта 2023 года   </vt:lpstr>
      <vt:lpstr>Презентация PowerPoint</vt:lpstr>
      <vt:lpstr>Возможности и перспективы </vt:lpstr>
      <vt:lpstr>Календарь экологических событий ОЦЭБН  </vt:lpstr>
      <vt:lpstr>Всероссийский  фестиваль общекультурных компетенций, Culture_Fest@fedcdo.ru,                                 https://www.xn--80aqmb5ay.online/cultural-skills-2022 </vt:lpstr>
      <vt:lpstr>Ecowiki.ru поисковая система в сфере экологии,   виртуальная витрина экологических знаний, инструментов и практик </vt:lpstr>
      <vt:lpstr>«Эколята - молодые защитники природы» Всероссийский урок</vt:lpstr>
      <vt:lpstr>        Благодарим за сотрудничество!                           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Аттестация</dc:title>
  <dc:creator>Ксения Филатова</dc:creator>
  <cp:lastModifiedBy>Татьяна Полищук</cp:lastModifiedBy>
  <cp:revision>180</cp:revision>
  <cp:lastPrinted>2019-02-04T12:57:34Z</cp:lastPrinted>
  <dcterms:created xsi:type="dcterms:W3CDTF">2018-09-17T13:46:04Z</dcterms:created>
  <dcterms:modified xsi:type="dcterms:W3CDTF">2022-09-08T07:43:44Z</dcterms:modified>
</cp:coreProperties>
</file>